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5"/>
  </p:notesMasterIdLst>
  <p:sldIdLst>
    <p:sldId id="261" r:id="rId3"/>
    <p:sldId id="6470" r:id="rId4"/>
    <p:sldId id="6802" r:id="rId5"/>
    <p:sldId id="6812" r:id="rId6"/>
    <p:sldId id="262" r:id="rId7"/>
    <p:sldId id="256" r:id="rId8"/>
    <p:sldId id="259" r:id="rId9"/>
    <p:sldId id="258" r:id="rId10"/>
    <p:sldId id="260" r:id="rId11"/>
    <p:sldId id="6811" r:id="rId12"/>
    <p:sldId id="6813" r:id="rId13"/>
    <p:sldId id="68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707C6-7BDC-4A44-95D8-643B7B4893BB}" type="datetimeFigureOut">
              <a:rPr lang="nb-NO" smtClean="0"/>
              <a:t>25.10.2023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829CB-EBE6-4B06-8F8B-C80AE66F41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571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Prosjektet skal </a:t>
            </a:r>
            <a:r>
              <a:rPr lang="nb-NO" sz="1200" dirty="0">
                <a:solidFill>
                  <a:srgbClr val="000000"/>
                </a:solidFill>
                <a:latin typeface="Arial" panose="020B0604020202020204"/>
              </a:rPr>
              <a:t>bruke 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Elgeseter-området som et pilotområde for studier av ulike mobilitets utfordringer</a:t>
            </a:r>
            <a:r>
              <a:rPr kumimoji="0" lang="nb-NO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løsninger,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søke å utvikle nye</a:t>
            </a:r>
            <a:r>
              <a:rPr kumimoji="0" lang="nb-NO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metoder, digitale modeller, systemer og teknologi som kan bidra til at mobilitetsbehovene i by </a:t>
            </a:r>
            <a:br>
              <a:rPr kumimoji="0" lang="nb-NO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løses med minimal samfunnsbelastning.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C3B87-6D0F-43C1-BE57-1884092C559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64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46465-7148-4FBA-B094-09DC975D82D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326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46465-7148-4FBA-B094-09DC975D82D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60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F889-EF2B-4B4C-81A7-5CCC338B9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7527-3763-4D3F-A720-026155700B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324703" cy="3497489"/>
          </a:xfrm>
        </p:spPr>
        <p:txBody>
          <a:bodyPr/>
          <a:lstStyle/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tekststiler</a:t>
            </a:r>
            <a:r>
              <a:rPr lang="en-US" dirty="0"/>
              <a:t> I </a:t>
            </a:r>
            <a:r>
              <a:rPr lang="en-US" dirty="0" err="1"/>
              <a:t>malen</a:t>
            </a:r>
            <a:endParaRPr lang="en-US" dirty="0"/>
          </a:p>
          <a:p>
            <a:pPr lvl="1"/>
            <a:r>
              <a:rPr lang="en-US" dirty="0"/>
              <a:t>Andre </a:t>
            </a:r>
            <a:r>
              <a:rPr lang="en-US" dirty="0" err="1"/>
              <a:t>nivå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496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56986-FE8D-46F1-AB22-6B415E113B27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57727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12A1C-148B-458E-823D-9F88B06D5E66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75120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0949-7C6C-4BE5-86DF-1BA221FFD323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1145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C8A72-35E4-498A-B27F-7C71E18F1EB8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6854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AA93A-65AD-48BF-BD10-B8A2662CA7D5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0451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4300" y="304800"/>
            <a:ext cx="281305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3033" y="304800"/>
            <a:ext cx="8238067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C91C8-7902-44B7-856C-8588BB03DA91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92110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4" y="304800"/>
            <a:ext cx="1125431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3034" y="1524000"/>
            <a:ext cx="11254317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E04FB-E113-489B-A3F3-7A974F0AF91F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7813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3034" y="304800"/>
            <a:ext cx="11254317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FF910-8A22-4D4C-91DF-F75F0300547B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21204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4" y="304800"/>
            <a:ext cx="1125431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3034" y="1524000"/>
            <a:ext cx="55245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0734" y="1524000"/>
            <a:ext cx="5526617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EED9-F782-4B31-AE1E-0F4D007C53C5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65978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4" y="304800"/>
            <a:ext cx="1125431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034" y="1524000"/>
            <a:ext cx="55245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0734" y="1524000"/>
            <a:ext cx="5526617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ECCB-6013-4C0B-B53D-D54B60C40FC3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8172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6DD6-2855-4265-B8E5-4135E4F08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7552" y="1371600"/>
            <a:ext cx="5238205" cy="2220686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tittelstil</a:t>
            </a:r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E1F71F-8E02-40E3-AD2C-5432FC4C525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Bilde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B993B-1B8D-4523-841D-908706847E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57553" y="3592286"/>
            <a:ext cx="5238204" cy="118872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undertittelstil</a:t>
            </a:r>
            <a:r>
              <a:rPr lang="en-US" dirty="0"/>
              <a:t> I </a:t>
            </a:r>
            <a:r>
              <a:rPr lang="en-US" dirty="0" err="1"/>
              <a:t>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1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D937378-229C-1949-B054-BBD9C0C8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92" y="274643"/>
            <a:ext cx="10242021" cy="646331"/>
          </a:xfrm>
        </p:spPr>
        <p:txBody>
          <a:bodyPr wrap="square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C91E42C-57DE-0347-977E-6B972EE4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92" y="1258532"/>
            <a:ext cx="10242021" cy="5162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542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2F5B-A879-45AA-A1CE-25CDC10800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39839"/>
            <a:ext cx="9144000" cy="1909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FD835-8DBD-4A5C-B710-84166CB431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84170"/>
            <a:ext cx="9144000" cy="127362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undertittelstil</a:t>
            </a:r>
            <a:r>
              <a:rPr lang="en-US" dirty="0"/>
              <a:t> I </a:t>
            </a:r>
            <a:r>
              <a:rPr lang="en-US" dirty="0" err="1"/>
              <a:t>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3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22EF4F-9C23-C022-B569-59284E4E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2E5-974C-4E28-8B65-8F43633995F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5DD23-EB78-F676-1C77-4EDCCC24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E823D-3815-E856-EA81-CAE9D438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A822-9DA0-4644-9D11-D0064C1FE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3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E3183-FC83-45CF-BF03-CD4F380B0943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8150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B109-DEE5-4A14-9F73-D26E28AACBFD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15969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1FEF0-A84D-41ED-8DDB-3C5A69600990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23009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034" y="1524000"/>
            <a:ext cx="5524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0734" y="1524000"/>
            <a:ext cx="5526617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B67C-F07D-4DB7-A7E7-D9CB2C330334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574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B577-AE2D-4E51-9FEC-D089848A6895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2969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541E2-4156-4930-AF87-AE2FAD66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247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3B37E-132E-410E-ADFB-B13F67B1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324703" cy="356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tekststiler</a:t>
            </a:r>
            <a:r>
              <a:rPr lang="en-US" dirty="0"/>
              <a:t> I </a:t>
            </a:r>
            <a:r>
              <a:rPr lang="en-US" dirty="0" err="1"/>
              <a:t>malen</a:t>
            </a:r>
            <a:endParaRPr lang="en-US" dirty="0"/>
          </a:p>
          <a:p>
            <a:pPr lvl="1"/>
            <a:r>
              <a:rPr lang="en-US" dirty="0"/>
              <a:t>Andre </a:t>
            </a:r>
            <a:r>
              <a:rPr lang="en-US" dirty="0" err="1"/>
              <a:t>nivå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nb-NO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AE1095B-728A-41BB-8F12-C99AD8BA3C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32" y="5282060"/>
            <a:ext cx="1400357" cy="140035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C0D2C6F-BCE7-478F-B4ED-DA16A741D4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69" y="5836183"/>
            <a:ext cx="1582933" cy="29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1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3034" y="304800"/>
            <a:ext cx="1125431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034" y="1524000"/>
            <a:ext cx="1125431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89167" y="6602413"/>
            <a:ext cx="132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fld id="{0812E351-7D1D-4E12-8A1E-51ECE8139858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4080933" y="6629400"/>
            <a:ext cx="47752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728" tIns="0" rIns="72728" bIns="0">
            <a:spAutoFit/>
          </a:bodyPr>
          <a:lstStyle/>
          <a:p>
            <a:pPr algn="r" defTabSz="712788" eaLnBrk="0" hangingPunct="0">
              <a:defRPr/>
            </a:pPr>
            <a:r>
              <a:rPr lang="en-US" sz="1000" b="1" noProof="1">
                <a:solidFill>
                  <a:schemeClr val="bg1"/>
                </a:solidFill>
              </a:rPr>
              <a:t>Teknologi og samfunn</a:t>
            </a:r>
          </a:p>
        </p:txBody>
      </p:sp>
      <p:sp>
        <p:nvSpPr>
          <p:cNvPr id="1056" name="Line 32"/>
          <p:cNvSpPr>
            <a:spLocks noChangeShapeType="1"/>
          </p:cNvSpPr>
          <p:nvPr userDrawn="1"/>
        </p:nvSpPr>
        <p:spPr bwMode="auto">
          <a:xfrm flipV="1">
            <a:off x="270933" y="6392863"/>
            <a:ext cx="9499600" cy="12700"/>
          </a:xfrm>
          <a:prstGeom prst="line">
            <a:avLst/>
          </a:prstGeom>
          <a:noFill/>
          <a:ln w="50800">
            <a:solidFill>
              <a:srgbClr val="0033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/>
          </a:p>
        </p:txBody>
      </p:sp>
      <p:graphicFrame>
        <p:nvGraphicFramePr>
          <p:cNvPr id="1026" name="Object 33"/>
          <p:cNvGraphicFramePr>
            <a:graphicFrameLocks/>
          </p:cNvGraphicFramePr>
          <p:nvPr/>
        </p:nvGraphicFramePr>
        <p:xfrm>
          <a:off x="10104968" y="6100763"/>
          <a:ext cx="77681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670280" imgH="4676760" progId="">
                  <p:embed/>
                </p:oleObj>
              </mc:Choice>
              <mc:Fallback>
                <p:oleObj name="Clip" r:id="rId18" imgW="4670280" imgH="4676760" progId="">
                  <p:embed/>
                  <p:pic>
                    <p:nvPicPr>
                      <p:cNvPr id="1026" name="Object 33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4968" y="6100763"/>
                        <a:ext cx="776817" cy="582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33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CCCCC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Rectangle 34"/>
          <p:cNvSpPr>
            <a:spLocks noChangeArrowheads="1"/>
          </p:cNvSpPr>
          <p:nvPr userDrawn="1"/>
        </p:nvSpPr>
        <p:spPr bwMode="auto">
          <a:xfrm>
            <a:off x="11044768" y="6229350"/>
            <a:ext cx="75341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nb-NO" sz="1600">
                <a:solidFill>
                  <a:srgbClr val="0033CC"/>
                </a:solidFill>
                <a:latin typeface="Times New Roman" pitchFamily="18" charset="0"/>
              </a:rPr>
              <a:t>NTNU</a:t>
            </a:r>
          </a:p>
        </p:txBody>
      </p:sp>
    </p:spTree>
    <p:extLst>
      <p:ext uri="{BB962C8B-B14F-4D97-AF65-F5344CB8AC3E}">
        <p14:creationId xmlns:p14="http://schemas.microsoft.com/office/powerpoint/2010/main" val="55034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itetslabstortrondheim.no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hyperlink" Target="https://mobilitetslabstortrondheim.no/onewebmedia/Oppsummering_av_seminaret_13th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25BC50-052C-0442-B8B9-B815729D2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295"/>
            <a:ext cx="9144000" cy="1098829"/>
          </a:xfrm>
        </p:spPr>
        <p:txBody>
          <a:bodyPr>
            <a:normAutofit fontScale="90000"/>
          </a:bodyPr>
          <a:lstStyle/>
          <a:p>
            <a:r>
              <a:rPr lang="nb-NO" dirty="0"/>
              <a:t>MobilitetsLab Stor- Trondheim 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7BFD05-7DAA-2447-80B7-87C97AE18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380" y="3346147"/>
            <a:ext cx="9144000" cy="2617366"/>
          </a:xfrm>
        </p:spPr>
        <p:txBody>
          <a:bodyPr>
            <a:normAutofit/>
          </a:bodyPr>
          <a:lstStyle/>
          <a:p>
            <a:r>
              <a:rPr lang="nb-NO" dirty="0"/>
              <a:t>Status og planer for 2023</a:t>
            </a:r>
          </a:p>
          <a:p>
            <a:endParaRPr lang="nb-NO" dirty="0"/>
          </a:p>
          <a:p>
            <a:r>
              <a:rPr lang="nb-NO" dirty="0"/>
              <a:t>Agnar Johansen </a:t>
            </a:r>
          </a:p>
          <a:p>
            <a:r>
              <a:rPr lang="nb-NO" dirty="0"/>
              <a:t>Lab-leder </a:t>
            </a:r>
            <a:r>
              <a:rPr lang="nb-NO" dirty="0" err="1"/>
              <a:t>MoST</a:t>
            </a:r>
            <a:endParaRPr lang="nb-NO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A4598-AB1C-4C78-A108-530E905A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39" y="5734974"/>
            <a:ext cx="2667000" cy="1000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41786-0056-C442-F039-DD3D6B5D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69" y="174304"/>
            <a:ext cx="2185061" cy="691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9D87F-AF8E-553E-F36B-F952701EE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696" y="5591877"/>
            <a:ext cx="38290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0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FC07B4-023D-4A80-E3FB-39962B9B6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1787"/>
            <a:ext cx="2277350" cy="2158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06561-5739-7100-E035-9E148ADBF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615" y="3915304"/>
            <a:ext cx="2457450" cy="26574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B5272C2-4AE9-C077-B8BF-380764B8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04282" cy="1325563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Tre har startet på området 2 </a:t>
            </a:r>
            <a:r>
              <a:rPr lang="nb-NO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Bærekraftig mobilitet som et integrert system (modellering og planlegging)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EF9D7-10B3-288A-B6C3-B863C61E54C8}"/>
              </a:ext>
            </a:extLst>
          </p:cNvPr>
          <p:cNvSpPr txBox="1"/>
          <p:nvPr/>
        </p:nvSpPr>
        <p:spPr>
          <a:xfrm>
            <a:off x="428017" y="4218287"/>
            <a:ext cx="40591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Tsaqif Wismadi </a:t>
            </a:r>
            <a:r>
              <a:rPr lang="en-US"/>
              <a:t>og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Zakiya Aryana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</a:p>
          <a:p>
            <a:r>
              <a:rPr lang="nb-NO" b="0" i="0">
                <a:solidFill>
                  <a:srgbClr val="3C3C3C"/>
                </a:solidFill>
                <a:effectLst/>
                <a:latin typeface="+mj-lt"/>
              </a:rPr>
              <a:t>PhD-kandidater ved Instutt for bygg og miljøteknikk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 om forske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ne og deres oppgaver </a:t>
            </a: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Finner dere på vår hjemmeside</a:t>
            </a:r>
            <a:endParaRPr lang="en-US" b="1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A86D5DF-93BB-A764-24C1-27CBEBB2B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077" y="1637664"/>
            <a:ext cx="850197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Målet med disse prosjektene er å forbedr</a:t>
            </a:r>
            <a:r>
              <a:rPr lang="nb-NO" altLang="nb-NO" sz="1400" dirty="0">
                <a:latin typeface="Arial Unicode MS"/>
              </a:rPr>
              <a:t>e dagens 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bytransportmodeller ved å utnytte økt digitalisering og 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big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data</a:t>
            </a:r>
            <a:r>
              <a:rPr kumimoji="0" lang="nb-NO" altLang="nb-NO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, slik at man kan </a:t>
            </a:r>
            <a:r>
              <a:rPr lang="nb-NO" altLang="nb-NO" sz="1400" dirty="0">
                <a:latin typeface="Arial Unicode MS"/>
              </a:rPr>
              <a:t>analysere effekten av strategiske beslutninger knyttet til endringer og virkning på transportsystemet mer i sanntid. Prosjektene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vil ta sikte på å utvikle</a:t>
            </a:r>
            <a:r>
              <a:rPr kumimoji="0" lang="nb-NO" altLang="nb-NO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transportmodeller for å adressere skiftende fokus fra personbiltransport til aktive, offentlige og nye bærekraftige transportformer. Dette inkluderer en anvendt komponent i utviklingen av transportmodeller for casestudieområdet Elgeseter, som kan brukes til å forstå både nåværende mobilitetsbilde og fremtidig</a:t>
            </a:r>
            <a:r>
              <a:rPr kumimoji="0" lang="nb-NO" altLang="nb-NO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behov knyttet til </a:t>
            </a:r>
            <a:r>
              <a:rPr kumimoji="0" lang="nb-NO" altLang="nb-NO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by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mobilitetsløsninger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52581-7B88-53E5-F07A-7C31E95367A1}"/>
              </a:ext>
            </a:extLst>
          </p:cNvPr>
          <p:cNvSpPr txBox="1"/>
          <p:nvPr/>
        </p:nvSpPr>
        <p:spPr>
          <a:xfrm>
            <a:off x="428017" y="6147881"/>
            <a:ext cx="416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https://mobilitetslabstortrondheim.no/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95206-4DAB-2F34-C564-ED3E5DC92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521" y="3429000"/>
            <a:ext cx="2495550" cy="2390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9D8B38-E629-9E21-F839-06B578D64C16}"/>
              </a:ext>
            </a:extLst>
          </p:cNvPr>
          <p:cNvSpPr txBox="1"/>
          <p:nvPr/>
        </p:nvSpPr>
        <p:spPr>
          <a:xfrm>
            <a:off x="6888006" y="6147881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dirty="0">
                <a:effectLst/>
              </a:rPr>
              <a:t>PhD-kandidat:</a:t>
            </a:r>
          </a:p>
          <a:p>
            <a:pPr algn="ctr"/>
            <a:r>
              <a:rPr lang="nb-NO" dirty="0" err="1">
                <a:effectLst/>
              </a:rPr>
              <a:t>Zelalem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Birhanu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Biramo</a:t>
            </a:r>
            <a:endParaRPr lang="nb-NO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508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1C91C9-1E54-8048-5A5D-DCC4B5EEF0A2}"/>
              </a:ext>
            </a:extLst>
          </p:cNvPr>
          <p:cNvSpPr txBox="1"/>
          <p:nvPr/>
        </p:nvSpPr>
        <p:spPr>
          <a:xfrm>
            <a:off x="298065" y="196385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Område 3</a:t>
            </a:r>
          </a:p>
          <a:p>
            <a:r>
              <a:rPr lang="nb-NO" dirty="0"/>
              <a:t> </a:t>
            </a:r>
            <a:r>
              <a:rPr lang="nb-NO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«Digitale Teknologier og mobilitet» </a:t>
            </a:r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00EC19-467A-9867-BA27-1B16C81C3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664" y="1043658"/>
            <a:ext cx="8425310" cy="58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11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7F909-7D1A-4FB6-F402-5EC5E2144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7404"/>
            <a:ext cx="2667000" cy="10001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589BB93-8688-4C50-87AF-4886AD46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64" y="-305345"/>
            <a:ext cx="12352020" cy="1325563"/>
          </a:xfrm>
        </p:spPr>
        <p:txBody>
          <a:bodyPr/>
          <a:lstStyle/>
          <a:p>
            <a:r>
              <a:rPr lang="nb-NO" dirty="0"/>
              <a:t>Ledelse organisering av </a:t>
            </a:r>
            <a:r>
              <a:rPr lang="nb-NO" dirty="0" err="1"/>
              <a:t>MoST</a:t>
            </a:r>
            <a:r>
              <a:rPr lang="nb-NO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32C2C0-C832-47E3-809F-49C142C7C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004" y="797976"/>
            <a:ext cx="1900718" cy="1907434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82D1CB5-BA07-41D9-997D-07DA5DA83534}"/>
              </a:ext>
            </a:extLst>
          </p:cNvPr>
          <p:cNvSpPr txBox="1">
            <a:spLocks/>
          </p:cNvSpPr>
          <p:nvPr/>
        </p:nvSpPr>
        <p:spPr>
          <a:xfrm>
            <a:off x="2160196" y="458468"/>
            <a:ext cx="2822389" cy="3580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sz="2200" b="1" dirty="0"/>
              <a:t>Dr. Jardar Lohne </a:t>
            </a:r>
          </a:p>
          <a:p>
            <a:r>
              <a:rPr lang="nb-NO" sz="2200"/>
              <a:t>Forsker</a:t>
            </a:r>
            <a:endParaRPr lang="nb-NO" sz="2200" dirty="0"/>
          </a:p>
          <a:p>
            <a:r>
              <a:rPr lang="nb-NO" sz="2200" dirty="0" err="1"/>
              <a:t>Phd</a:t>
            </a:r>
            <a:r>
              <a:rPr lang="nb-NO" sz="2200" dirty="0"/>
              <a:t> og master student koordinering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02E109-4091-4663-934C-20E724BC9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43" y="570533"/>
            <a:ext cx="2017057" cy="2139085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0FC7D6D-1A02-458A-855E-3BE1F6B7EFBF}"/>
              </a:ext>
            </a:extLst>
          </p:cNvPr>
          <p:cNvSpPr txBox="1">
            <a:spLocks/>
          </p:cNvSpPr>
          <p:nvPr/>
        </p:nvSpPr>
        <p:spPr>
          <a:xfrm>
            <a:off x="274243" y="648689"/>
            <a:ext cx="2431112" cy="3390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1600" dirty="0"/>
          </a:p>
          <a:p>
            <a:r>
              <a:rPr lang="nb-NO" sz="1600" b="1" dirty="0"/>
              <a:t>Agnar Johansen</a:t>
            </a:r>
          </a:p>
          <a:p>
            <a:r>
              <a:rPr lang="nb-NO" sz="1600" dirty="0"/>
              <a:t>Professor (IV/IBM) </a:t>
            </a:r>
          </a:p>
          <a:p>
            <a:r>
              <a:rPr lang="nb-NO" sz="1600" dirty="0"/>
              <a:t>Lab leder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96CCCE-B4C2-409A-AC67-CEA81F2A2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3749" y="943560"/>
            <a:ext cx="1909046" cy="1927351"/>
          </a:xfrm>
          <a:prstGeom prst="rect">
            <a:avLst/>
          </a:prstGeom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0376B7B3-03AC-4544-A460-344A3C3A5DEE}"/>
              </a:ext>
            </a:extLst>
          </p:cNvPr>
          <p:cNvSpPr txBox="1">
            <a:spLocks/>
          </p:cNvSpPr>
          <p:nvPr/>
        </p:nvSpPr>
        <p:spPr>
          <a:xfrm>
            <a:off x="7923749" y="1734110"/>
            <a:ext cx="2108055" cy="2304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sz="6000" b="1" dirty="0" err="1"/>
              <a:t>Dr.Paulos</a:t>
            </a:r>
            <a:r>
              <a:rPr lang="nb-NO" sz="6000" b="1" dirty="0"/>
              <a:t> Wondimu</a:t>
            </a:r>
          </a:p>
          <a:p>
            <a:r>
              <a:rPr lang="nb-NO" sz="6000" dirty="0"/>
              <a:t>Forsker</a:t>
            </a:r>
          </a:p>
          <a:p>
            <a:r>
              <a:rPr lang="nb-NO" sz="6000" dirty="0"/>
              <a:t>SVV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29B65-599F-D486-8BF9-ACF4C5B436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5368" y="918271"/>
            <a:ext cx="1934707" cy="2115099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C64A6C4-D426-8F3B-46EE-E543FE17D843}"/>
              </a:ext>
            </a:extLst>
          </p:cNvPr>
          <p:cNvSpPr txBox="1">
            <a:spLocks/>
          </p:cNvSpPr>
          <p:nvPr/>
        </p:nvSpPr>
        <p:spPr>
          <a:xfrm>
            <a:off x="5081266" y="773566"/>
            <a:ext cx="2128151" cy="34974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1800" dirty="0"/>
          </a:p>
          <a:p>
            <a:r>
              <a:rPr lang="nb-NO" sz="1800" b="1" dirty="0"/>
              <a:t>Mahgol Afshari</a:t>
            </a:r>
          </a:p>
          <a:p>
            <a:r>
              <a:rPr lang="nb-NO" sz="1800" dirty="0"/>
              <a:t>Koordinator/Forsker</a:t>
            </a:r>
          </a:p>
          <a:p>
            <a:r>
              <a:rPr lang="nb-NO" sz="1800" dirty="0"/>
              <a:t>Trøndelag Fylkes kommune</a:t>
            </a:r>
          </a:p>
        </p:txBody>
      </p:sp>
    </p:spTree>
    <p:extLst>
      <p:ext uri="{BB962C8B-B14F-4D97-AF65-F5344CB8AC3E}">
        <p14:creationId xmlns:p14="http://schemas.microsoft.com/office/powerpoint/2010/main" val="130500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31302-392E-4459-BCAD-01EFDD751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54" y="1246489"/>
            <a:ext cx="4383154" cy="46177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6AD480-A29B-4F75-B3B0-ED31BFBCB180}"/>
              </a:ext>
            </a:extLst>
          </p:cNvPr>
          <p:cNvSpPr/>
          <p:nvPr/>
        </p:nvSpPr>
        <p:spPr>
          <a:xfrm>
            <a:off x="2115211" y="1710946"/>
            <a:ext cx="1743684" cy="1061165"/>
          </a:xfrm>
          <a:prstGeom prst="rect">
            <a:avLst/>
          </a:prstGeom>
          <a:solidFill>
            <a:srgbClr val="43B7B0">
              <a:alpha val="26000"/>
            </a:srgb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500" dirty="0">
                <a:solidFill>
                  <a:srgbClr val="CCCCCC">
                    <a:lumMod val="10000"/>
                  </a:srgbClr>
                </a:solidFill>
                <a:latin typeface="Arial" panose="020B0604020202020204"/>
              </a:rPr>
              <a:t>«Aktører /personers behov og krav til god mobilitet»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F04B8-865C-41DE-8A7F-4F4EC734A665}"/>
              </a:ext>
            </a:extLst>
          </p:cNvPr>
          <p:cNvSpPr/>
          <p:nvPr/>
        </p:nvSpPr>
        <p:spPr>
          <a:xfrm>
            <a:off x="2157711" y="2991338"/>
            <a:ext cx="1658684" cy="1298360"/>
          </a:xfrm>
          <a:prstGeom prst="rect">
            <a:avLst/>
          </a:prstGeom>
          <a:solidFill>
            <a:srgbClr val="43B7B0">
              <a:alpha val="26000"/>
            </a:srgb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500" dirty="0">
                <a:solidFill>
                  <a:srgbClr val="CCCCCC">
                    <a:lumMod val="10000"/>
                  </a:srgbClr>
                </a:solidFill>
                <a:latin typeface="Arial" panose="020B0604020202020204"/>
              </a:rPr>
              <a:t>«Bærekraftig mobilitet som et integrert system (modellering og planlegging)»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0F34C-018A-435E-B9A3-93A68D02C8EF}"/>
              </a:ext>
            </a:extLst>
          </p:cNvPr>
          <p:cNvSpPr/>
          <p:nvPr/>
        </p:nvSpPr>
        <p:spPr>
          <a:xfrm>
            <a:off x="2203657" y="4517671"/>
            <a:ext cx="1684075" cy="769681"/>
          </a:xfrm>
          <a:prstGeom prst="rect">
            <a:avLst/>
          </a:prstGeom>
          <a:solidFill>
            <a:srgbClr val="43B7B0">
              <a:alpha val="26000"/>
            </a:srgb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500" dirty="0">
                <a:solidFill>
                  <a:srgbClr val="CCCCCC">
                    <a:lumMod val="10000"/>
                  </a:srgbClr>
                </a:solidFill>
                <a:latin typeface="Arial" panose="020B0604020202020204"/>
              </a:rPr>
              <a:t>«Digitale Teknologier og mobilitet»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6E51F6-7583-469F-AD3C-9F1594CCF08E}"/>
              </a:ext>
            </a:extLst>
          </p:cNvPr>
          <p:cNvCxnSpPr/>
          <p:nvPr/>
        </p:nvCxnSpPr>
        <p:spPr>
          <a:xfrm>
            <a:off x="6300188" y="2854728"/>
            <a:ext cx="124288" cy="671743"/>
          </a:xfrm>
          <a:prstGeom prst="straightConnector1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923848-D7D2-44C1-83EB-01FB6156F05D}"/>
              </a:ext>
            </a:extLst>
          </p:cNvPr>
          <p:cNvCxnSpPr>
            <a:cxnSpLocks/>
          </p:cNvCxnSpPr>
          <p:nvPr/>
        </p:nvCxnSpPr>
        <p:spPr>
          <a:xfrm>
            <a:off x="6216181" y="3049266"/>
            <a:ext cx="447992" cy="608931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EF6DB5-FE76-4141-9159-6119EE57D71E}"/>
              </a:ext>
            </a:extLst>
          </p:cNvPr>
          <p:cNvCxnSpPr>
            <a:cxnSpLocks/>
          </p:cNvCxnSpPr>
          <p:nvPr/>
        </p:nvCxnSpPr>
        <p:spPr>
          <a:xfrm>
            <a:off x="5103513" y="2341304"/>
            <a:ext cx="172785" cy="362503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0E584A-BB7F-4FFF-8CFB-29F680E5E730}"/>
              </a:ext>
            </a:extLst>
          </p:cNvPr>
          <p:cNvCxnSpPr>
            <a:cxnSpLocks/>
          </p:cNvCxnSpPr>
          <p:nvPr/>
        </p:nvCxnSpPr>
        <p:spPr>
          <a:xfrm flipH="1">
            <a:off x="5331946" y="2854728"/>
            <a:ext cx="884234" cy="29305"/>
          </a:xfrm>
          <a:prstGeom prst="straightConnector1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EB1C6D-100F-4244-9688-58E5D4D69A5F}"/>
              </a:ext>
            </a:extLst>
          </p:cNvPr>
          <p:cNvCxnSpPr>
            <a:cxnSpLocks/>
          </p:cNvCxnSpPr>
          <p:nvPr/>
        </p:nvCxnSpPr>
        <p:spPr>
          <a:xfrm>
            <a:off x="5415955" y="2548160"/>
            <a:ext cx="800227" cy="41848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8FA2D8-3678-48E0-ABF3-106E72017DD4}"/>
              </a:ext>
            </a:extLst>
          </p:cNvPr>
          <p:cNvCxnSpPr>
            <a:cxnSpLocks/>
          </p:cNvCxnSpPr>
          <p:nvPr/>
        </p:nvCxnSpPr>
        <p:spPr>
          <a:xfrm flipH="1">
            <a:off x="5311929" y="2280638"/>
            <a:ext cx="104025" cy="491473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383FE0-A6FB-4E73-8984-85132B08CCF3}"/>
              </a:ext>
            </a:extLst>
          </p:cNvPr>
          <p:cNvCxnSpPr>
            <a:cxnSpLocks/>
          </p:cNvCxnSpPr>
          <p:nvPr/>
        </p:nvCxnSpPr>
        <p:spPr>
          <a:xfrm flipH="1">
            <a:off x="6362332" y="2937586"/>
            <a:ext cx="62144" cy="477839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36777B-57F1-4C40-9BC2-755B1676E7A9}"/>
              </a:ext>
            </a:extLst>
          </p:cNvPr>
          <p:cNvCxnSpPr>
            <a:cxnSpLocks/>
          </p:cNvCxnSpPr>
          <p:nvPr/>
        </p:nvCxnSpPr>
        <p:spPr>
          <a:xfrm>
            <a:off x="4989253" y="2653478"/>
            <a:ext cx="1450925" cy="100471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0A01BDA-C935-4B53-933B-0DD01EB596B0}"/>
              </a:ext>
            </a:extLst>
          </p:cNvPr>
          <p:cNvSpPr/>
          <p:nvPr/>
        </p:nvSpPr>
        <p:spPr>
          <a:xfrm rot="16200000">
            <a:off x="132185" y="3360650"/>
            <a:ext cx="3576406" cy="276999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nb-NO" sz="1200" dirty="0">
                <a:solidFill>
                  <a:srgbClr val="FFFFFF"/>
                </a:solidFill>
                <a:latin typeface="Arial" panose="020B0604020202020204"/>
              </a:rPr>
              <a:t>Dagens og framtidens mobilitet 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C91EAC5-39A1-4CA4-A4C2-AF1007FBFD99}"/>
              </a:ext>
            </a:extLst>
          </p:cNvPr>
          <p:cNvCxnSpPr>
            <a:cxnSpLocks/>
          </p:cNvCxnSpPr>
          <p:nvPr/>
        </p:nvCxnSpPr>
        <p:spPr>
          <a:xfrm>
            <a:off x="5513036" y="1440217"/>
            <a:ext cx="56225" cy="981990"/>
          </a:xfrm>
          <a:prstGeom prst="line">
            <a:avLst/>
          </a:prstGeom>
          <a:ln w="12700">
            <a:solidFill>
              <a:srgbClr val="00B050"/>
            </a:solidFill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9C1AB9-10DD-4C3E-8ED0-D9070A5C3474}"/>
              </a:ext>
            </a:extLst>
          </p:cNvPr>
          <p:cNvCxnSpPr>
            <a:cxnSpLocks/>
          </p:cNvCxnSpPr>
          <p:nvPr/>
        </p:nvCxnSpPr>
        <p:spPr>
          <a:xfrm>
            <a:off x="5569261" y="2362875"/>
            <a:ext cx="278167" cy="182510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1846456-D3CF-4EA8-9AE8-607BA3DAD517}"/>
              </a:ext>
            </a:extLst>
          </p:cNvPr>
          <p:cNvCxnSpPr>
            <a:cxnSpLocks/>
          </p:cNvCxnSpPr>
          <p:nvPr/>
        </p:nvCxnSpPr>
        <p:spPr>
          <a:xfrm flipH="1">
            <a:off x="5746812" y="4209556"/>
            <a:ext cx="100614" cy="870444"/>
          </a:xfrm>
          <a:prstGeom prst="line">
            <a:avLst/>
          </a:prstGeom>
          <a:ln w="12700">
            <a:solidFill>
              <a:srgbClr val="00B05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A408833-9DA1-4465-A7BE-E3273910BE02}"/>
              </a:ext>
            </a:extLst>
          </p:cNvPr>
          <p:cNvCxnSpPr>
            <a:cxnSpLocks/>
          </p:cNvCxnSpPr>
          <p:nvPr/>
        </p:nvCxnSpPr>
        <p:spPr>
          <a:xfrm flipH="1">
            <a:off x="5103513" y="2362877"/>
            <a:ext cx="465747" cy="80905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AB0D1BC-4764-4DDB-8AA7-82EA4917A8E0}"/>
              </a:ext>
            </a:extLst>
          </p:cNvPr>
          <p:cNvCxnSpPr>
            <a:cxnSpLocks/>
          </p:cNvCxnSpPr>
          <p:nvPr/>
        </p:nvCxnSpPr>
        <p:spPr>
          <a:xfrm flipV="1">
            <a:off x="5816067" y="3658197"/>
            <a:ext cx="159754" cy="104380"/>
          </a:xfrm>
          <a:prstGeom prst="line">
            <a:avLst/>
          </a:prstGeom>
          <a:ln w="12700">
            <a:solidFill>
              <a:srgbClr val="00B05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CBD46E5-E3E1-4CC3-915D-8E21A0216F35}"/>
              </a:ext>
            </a:extLst>
          </p:cNvPr>
          <p:cNvCxnSpPr>
            <a:cxnSpLocks/>
          </p:cNvCxnSpPr>
          <p:nvPr/>
        </p:nvCxnSpPr>
        <p:spPr>
          <a:xfrm>
            <a:off x="5569261" y="2148106"/>
            <a:ext cx="646921" cy="605011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B762B00-1588-4251-9805-7064C8D5FC28}"/>
              </a:ext>
            </a:extLst>
          </p:cNvPr>
          <p:cNvCxnSpPr>
            <a:cxnSpLocks/>
          </p:cNvCxnSpPr>
          <p:nvPr/>
        </p:nvCxnSpPr>
        <p:spPr>
          <a:xfrm>
            <a:off x="5527710" y="937596"/>
            <a:ext cx="372728" cy="410156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6A2895-77F6-4C86-8D90-4E16EDF4C736}"/>
              </a:ext>
            </a:extLst>
          </p:cNvPr>
          <p:cNvCxnSpPr>
            <a:cxnSpLocks/>
          </p:cNvCxnSpPr>
          <p:nvPr/>
        </p:nvCxnSpPr>
        <p:spPr>
          <a:xfrm flipH="1">
            <a:off x="5816069" y="4209558"/>
            <a:ext cx="528508" cy="8721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D4CB3F-3733-4DF5-8C1C-5760B43069ED}"/>
              </a:ext>
            </a:extLst>
          </p:cNvPr>
          <p:cNvCxnSpPr>
            <a:cxnSpLocks/>
          </p:cNvCxnSpPr>
          <p:nvPr/>
        </p:nvCxnSpPr>
        <p:spPr>
          <a:xfrm flipH="1" flipV="1">
            <a:off x="6344576" y="4209558"/>
            <a:ext cx="417138" cy="8721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CE9DE8-A92B-4E43-9C14-96CC063B1528}"/>
              </a:ext>
            </a:extLst>
          </p:cNvPr>
          <p:cNvCxnSpPr>
            <a:cxnSpLocks/>
          </p:cNvCxnSpPr>
          <p:nvPr/>
        </p:nvCxnSpPr>
        <p:spPr>
          <a:xfrm flipH="1">
            <a:off x="6761716" y="4151386"/>
            <a:ext cx="332857" cy="14538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F49A7A8-BE45-440B-8496-87782C20056D}"/>
              </a:ext>
            </a:extLst>
          </p:cNvPr>
          <p:cNvSpPr txBox="1"/>
          <p:nvPr/>
        </p:nvSpPr>
        <p:spPr>
          <a:xfrm>
            <a:off x="3858896" y="305474"/>
            <a:ext cx="46106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2700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Mobilitets Lab Stor Trondheim Det startet med «</a:t>
            </a:r>
            <a:r>
              <a:rPr lang="nb-NO" sz="2700" dirty="0" err="1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Elgester</a:t>
            </a:r>
            <a:r>
              <a:rPr lang="nb-NO" sz="2700" dirty="0">
                <a:solidFill>
                  <a:srgbClr val="0033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gate» </a:t>
            </a:r>
            <a:endParaRPr lang="nb-NO" sz="27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C3560-AC18-468A-96AF-AF2A2AE3580B}"/>
              </a:ext>
            </a:extLst>
          </p:cNvPr>
          <p:cNvSpPr txBox="1"/>
          <p:nvPr/>
        </p:nvSpPr>
        <p:spPr>
          <a:xfrm>
            <a:off x="8558595" y="1270867"/>
            <a:ext cx="177937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500" dirty="0">
                <a:solidFill>
                  <a:srgbClr val="003366"/>
                </a:solidFill>
                <a:latin typeface="Arial" charset="0"/>
              </a:rPr>
              <a:t>Byer vokser!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500" dirty="0">
              <a:solidFill>
                <a:srgbClr val="003366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500" dirty="0">
                <a:solidFill>
                  <a:srgbClr val="003366"/>
                </a:solidFill>
                <a:latin typeface="Arial" charset="0"/>
              </a:rPr>
              <a:t>Mobiltetsløsning påvirker miljø de neste 50 årene!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500" dirty="0">
              <a:solidFill>
                <a:srgbClr val="003366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500" dirty="0">
                <a:solidFill>
                  <a:srgbClr val="003366"/>
                </a:solidFill>
                <a:latin typeface="Arial" charset="0"/>
              </a:rPr>
              <a:t>Vi skal bygge – men vi må bygge rett!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500" dirty="0">
              <a:solidFill>
                <a:srgbClr val="003366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500" dirty="0">
                <a:solidFill>
                  <a:srgbClr val="003366"/>
                </a:solidFill>
                <a:latin typeface="Arial" charset="0"/>
              </a:rPr>
              <a:t>Prosjektene i labene  skal støtte oppunder  «skapet Norges ledene innovasjons distrikt»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500" dirty="0">
              <a:solidFill>
                <a:srgbClr val="003366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500" dirty="0">
                <a:solidFill>
                  <a:srgbClr val="003366"/>
                </a:solidFill>
                <a:latin typeface="Arial" charset="0"/>
              </a:rPr>
              <a:t>13 prosjekt er definert så langt!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500" dirty="0">
              <a:solidFill>
                <a:srgbClr val="003366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500" dirty="0">
              <a:solidFill>
                <a:srgbClr val="0033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5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CC0E36-E0B4-4B27-ADD2-C02252962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3" y="155352"/>
            <a:ext cx="11400508" cy="1325563"/>
          </a:xfrm>
        </p:spPr>
        <p:txBody>
          <a:bodyPr>
            <a:normAutofit/>
          </a:bodyPr>
          <a:lstStyle/>
          <a:p>
            <a:r>
              <a:rPr lang="nb-NO" sz="4000" dirty="0"/>
              <a:t>Sammen skaper vi nye løsninger for </a:t>
            </a:r>
            <a:r>
              <a:rPr lang="nb-NO" sz="4000" dirty="0" err="1"/>
              <a:t>bymobiltet</a:t>
            </a:r>
            <a:r>
              <a:rPr lang="nb-NO" sz="4000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EF8EEB-3CD6-491D-90A3-17434E950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2" y="3639562"/>
            <a:ext cx="10816639" cy="4573975"/>
          </a:xfrm>
        </p:spPr>
        <p:txBody>
          <a:bodyPr>
            <a:norm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Organisering og oppstart av laben foregikk i mai-oktober  2022</a:t>
            </a:r>
          </a:p>
          <a:p>
            <a:r>
              <a:rPr lang="nb-NO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Abelsgate</a:t>
            </a:r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festival gjennomført sept.2022</a:t>
            </a:r>
          </a:p>
          <a:p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Ny web side utviklet høst/vinter 2022/23 - </a:t>
            </a:r>
            <a:r>
              <a:rPr lang="nb-NO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https://mobilitetslabstortrondheim.no/</a:t>
            </a:r>
            <a:endParaRPr lang="nb-NO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Felles seminar des 22- </a:t>
            </a: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https://mobilitetslabstortrondheim.no/onewebmedia/Oppsummering_av_seminaret_13th.pdf</a:t>
            </a:r>
            <a:endParaRPr lang="nb-NO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Rekrutering av </a:t>
            </a:r>
            <a:r>
              <a:rPr lang="nb-NO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Phder</a:t>
            </a:r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stor del av det faglig arbeidet høst 2022.</a:t>
            </a:r>
            <a:endParaRPr lang="nb-NO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E87EA-BB2F-4166-8BB7-0FB245970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46" y="723501"/>
            <a:ext cx="11400508" cy="2560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4C042E-1B47-4F8E-A3D4-D59C2A8DFCFD}"/>
              </a:ext>
            </a:extLst>
          </p:cNvPr>
          <p:cNvSpPr txBox="1"/>
          <p:nvPr/>
        </p:nvSpPr>
        <p:spPr>
          <a:xfrm>
            <a:off x="6273800" y="2521854"/>
            <a:ext cx="4190442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Mobilitetsprosjekt Miljøpakken</a:t>
            </a:r>
          </a:p>
          <a:p>
            <a:pPr algn="ctr"/>
            <a:r>
              <a:rPr lang="nb-NO" sz="1600" dirty="0"/>
              <a:t>(Felles samhandling- testing av løsninger)  </a:t>
            </a:r>
            <a:endParaRPr lang="nb-NO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F6279-FE67-4789-A36E-9A6E48CFEFE6}"/>
              </a:ext>
            </a:extLst>
          </p:cNvPr>
          <p:cNvSpPr txBox="1"/>
          <p:nvPr/>
        </p:nvSpPr>
        <p:spPr>
          <a:xfrm>
            <a:off x="526950" y="2521854"/>
            <a:ext cx="5460514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Forprosjekt Mobilitets prosjekt</a:t>
            </a:r>
          </a:p>
          <a:p>
            <a:pPr algn="ctr"/>
            <a:r>
              <a:rPr lang="nb-NO" sz="1600" dirty="0"/>
              <a:t>(Plan for felles samhandling)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1A0D7-795A-6308-2D60-441BE3E122F2}"/>
              </a:ext>
            </a:extLst>
          </p:cNvPr>
          <p:cNvSpPr txBox="1"/>
          <p:nvPr/>
        </p:nvSpPr>
        <p:spPr>
          <a:xfrm>
            <a:off x="3668299" y="860478"/>
            <a:ext cx="626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FF0000"/>
                </a:solidFill>
              </a:rPr>
              <a:t>«</a:t>
            </a:r>
            <a:r>
              <a:rPr lang="nb-NO" sz="2800" dirty="0" err="1">
                <a:solidFill>
                  <a:srgbClr val="FF0000"/>
                </a:solidFill>
              </a:rPr>
              <a:t>Living</a:t>
            </a:r>
            <a:r>
              <a:rPr lang="nb-NO" sz="2800" dirty="0">
                <a:solidFill>
                  <a:srgbClr val="FF0000"/>
                </a:solidFill>
              </a:rPr>
              <a:t> lab.» for </a:t>
            </a:r>
            <a:r>
              <a:rPr lang="nb-NO" sz="2800" dirty="0" err="1">
                <a:solidFill>
                  <a:srgbClr val="FF0000"/>
                </a:solidFill>
              </a:rPr>
              <a:t>Bærkraftig</a:t>
            </a:r>
            <a:r>
              <a:rPr lang="nb-NO" sz="2800" dirty="0">
                <a:solidFill>
                  <a:srgbClr val="FF0000"/>
                </a:solidFill>
              </a:rPr>
              <a:t> </a:t>
            </a:r>
            <a:r>
              <a:rPr lang="nb-NO" sz="2800" dirty="0" err="1">
                <a:solidFill>
                  <a:srgbClr val="FF0000"/>
                </a:solidFill>
              </a:rPr>
              <a:t>Bymobilet</a:t>
            </a:r>
            <a:r>
              <a:rPr lang="nb-NO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0DF14-6718-8125-ED32-589F372A6C1F}"/>
              </a:ext>
            </a:extLst>
          </p:cNvPr>
          <p:cNvSpPr txBox="1"/>
          <p:nvPr/>
        </p:nvSpPr>
        <p:spPr>
          <a:xfrm>
            <a:off x="10464242" y="3054787"/>
            <a:ext cx="160051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nb-NO" sz="1400" b="1" dirty="0">
              <a:solidFill>
                <a:schemeClr val="accent1"/>
              </a:solidFill>
            </a:endParaRPr>
          </a:p>
          <a:p>
            <a:pPr algn="ctr"/>
            <a:r>
              <a:rPr lang="nb-NO" sz="1400" b="1" dirty="0">
                <a:solidFill>
                  <a:srgbClr val="FF0000"/>
                </a:solidFill>
              </a:rPr>
              <a:t>Redusert personbiltrafikk (nullvekstmålet).</a:t>
            </a:r>
            <a:endParaRPr lang="nb-NO" sz="1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BE4CC-5453-1252-264B-A0B4AD503EC5}"/>
              </a:ext>
            </a:extLst>
          </p:cNvPr>
          <p:cNvSpPr txBox="1"/>
          <p:nvPr/>
        </p:nvSpPr>
        <p:spPr>
          <a:xfrm>
            <a:off x="10470562" y="4161746"/>
            <a:ext cx="1550087" cy="11233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nb-NO" sz="1400" b="1" dirty="0">
              <a:solidFill>
                <a:srgbClr val="0070C0"/>
              </a:solidFill>
            </a:endParaRPr>
          </a:p>
          <a:p>
            <a:pPr algn="ctr"/>
            <a:r>
              <a:rPr lang="nb-NO" sz="1400" b="1" dirty="0">
                <a:solidFill>
                  <a:srgbClr val="0070C0"/>
                </a:solidFill>
              </a:rPr>
              <a:t>Lavere </a:t>
            </a:r>
          </a:p>
          <a:p>
            <a:pPr algn="ctr"/>
            <a:r>
              <a:rPr lang="nb-NO" sz="1400" b="1" dirty="0" err="1">
                <a:solidFill>
                  <a:srgbClr val="0070C0"/>
                </a:solidFill>
              </a:rPr>
              <a:t>byggekostnader</a:t>
            </a:r>
            <a:endParaRPr lang="nb-NO" sz="1400" b="1" dirty="0">
              <a:solidFill>
                <a:srgbClr val="0070C0"/>
              </a:solidFill>
            </a:endParaRPr>
          </a:p>
          <a:p>
            <a:pPr algn="ctr"/>
            <a:endParaRPr lang="nb-NO" sz="1400" b="1" dirty="0">
              <a:solidFill>
                <a:srgbClr val="0070C0"/>
              </a:solidFill>
            </a:endParaRPr>
          </a:p>
          <a:p>
            <a:pPr algn="ctr"/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EA714E-6CEC-9DCA-662C-AC4999794BB2}"/>
              </a:ext>
            </a:extLst>
          </p:cNvPr>
          <p:cNvSpPr txBox="1"/>
          <p:nvPr/>
        </p:nvSpPr>
        <p:spPr>
          <a:xfrm>
            <a:off x="10486410" y="5378154"/>
            <a:ext cx="1550087" cy="113877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nb-NO" sz="1800" b="1" dirty="0">
              <a:solidFill>
                <a:srgbClr val="FF0000"/>
              </a:solidFill>
            </a:endParaRPr>
          </a:p>
          <a:p>
            <a:pPr algn="ctr"/>
            <a:r>
              <a:rPr lang="nb-NO" sz="1800" b="1" dirty="0">
                <a:solidFill>
                  <a:srgbClr val="FF0000"/>
                </a:solidFill>
              </a:rPr>
              <a:t>Bedre bymiljø</a:t>
            </a:r>
          </a:p>
          <a:p>
            <a:pPr algn="ctr"/>
            <a:endParaRPr lang="nb-NO" sz="14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8F3A28-994E-2BC0-4435-DE67990DA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39" y="5734974"/>
            <a:ext cx="2667000" cy="1000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97ABE5-5436-B1E5-5716-3F95F385D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696" y="5591877"/>
            <a:ext cx="38290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3F7B77-BD03-E4F1-37A5-ADC33AA1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069"/>
            <a:ext cx="10228868" cy="1325563"/>
          </a:xfrm>
        </p:spPr>
        <p:txBody>
          <a:bodyPr>
            <a:normAutofit/>
          </a:bodyPr>
          <a:lstStyle/>
          <a:p>
            <a:r>
              <a:rPr lang="nb-NO" sz="3600" dirty="0"/>
              <a:t>Vår felles  kommunikasjonsplattform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DFB4C2-9BBB-C67E-D7C0-3F798509B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7875"/>
            <a:ext cx="2126531" cy="797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6A5159-108E-E7DE-5BCB-103FAE8B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025" y="829559"/>
            <a:ext cx="7397218" cy="60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7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DFBE85-FED9-1E0B-3E6E-BBDFFEC5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770" y="-190630"/>
            <a:ext cx="10611255" cy="1325563"/>
          </a:xfrm>
        </p:spPr>
        <p:txBody>
          <a:bodyPr>
            <a:normAutofit/>
          </a:bodyPr>
          <a:lstStyle/>
          <a:p>
            <a:r>
              <a:rPr lang="nb-NO" sz="3600" dirty="0"/>
              <a:t>«</a:t>
            </a:r>
            <a:r>
              <a:rPr lang="nb-NO" sz="3600" dirty="0" err="1"/>
              <a:t>Living</a:t>
            </a:r>
            <a:r>
              <a:rPr lang="nb-NO" sz="3600" dirty="0"/>
              <a:t> lab»- hvordan koble prosjekter og folk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6F79B4-8533-03C8-ADFE-F3121122A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7875"/>
            <a:ext cx="2667000" cy="1000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67679-B209-C684-DDB2-6CD936F3D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726" y="5870005"/>
            <a:ext cx="3089345" cy="914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864646-FA70-DAAF-D53E-8C0EFC47C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25" y="658231"/>
            <a:ext cx="9459025" cy="5669028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6E9AC3BB-6396-6708-AFCE-0D7B2C2E81B9}"/>
              </a:ext>
            </a:extLst>
          </p:cNvPr>
          <p:cNvSpPr/>
          <p:nvPr/>
        </p:nvSpPr>
        <p:spPr>
          <a:xfrm>
            <a:off x="3956115" y="1640263"/>
            <a:ext cx="273378" cy="16968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3DD882CD-7965-1706-A372-06D988EB12BD}"/>
              </a:ext>
            </a:extLst>
          </p:cNvPr>
          <p:cNvSpPr/>
          <p:nvPr/>
        </p:nvSpPr>
        <p:spPr>
          <a:xfrm>
            <a:off x="7131377" y="1248550"/>
            <a:ext cx="273378" cy="16968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10D5683A-DF25-C866-0AB8-57FD278E7C6A}"/>
              </a:ext>
            </a:extLst>
          </p:cNvPr>
          <p:cNvSpPr/>
          <p:nvPr/>
        </p:nvSpPr>
        <p:spPr>
          <a:xfrm>
            <a:off x="4234206" y="1886931"/>
            <a:ext cx="273378" cy="16968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EE2240-71A4-BDAF-BB90-4E2AE657CC2C}"/>
              </a:ext>
            </a:extLst>
          </p:cNvPr>
          <p:cNvSpPr/>
          <p:nvPr/>
        </p:nvSpPr>
        <p:spPr>
          <a:xfrm>
            <a:off x="5367303" y="869820"/>
            <a:ext cx="1069003" cy="32192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Måle bil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6B5F6FB-9D18-CD88-6682-8F4E8BA5296E}"/>
              </a:ext>
            </a:extLst>
          </p:cNvPr>
          <p:cNvSpPr/>
          <p:nvPr/>
        </p:nvSpPr>
        <p:spPr>
          <a:xfrm>
            <a:off x="6162928" y="933619"/>
            <a:ext cx="273378" cy="16968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F23A89-36AB-9726-1CF6-E804D6DEE07B}"/>
              </a:ext>
            </a:extLst>
          </p:cNvPr>
          <p:cNvSpPr/>
          <p:nvPr/>
        </p:nvSpPr>
        <p:spPr>
          <a:xfrm>
            <a:off x="7762976" y="1109522"/>
            <a:ext cx="1069003" cy="32192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Ski vm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38850630-26D0-BB74-41CA-063551E4CF96}"/>
              </a:ext>
            </a:extLst>
          </p:cNvPr>
          <p:cNvSpPr/>
          <p:nvPr/>
        </p:nvSpPr>
        <p:spPr>
          <a:xfrm>
            <a:off x="8695290" y="1120805"/>
            <a:ext cx="273378" cy="16968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D3336AC0-3769-E67C-7E54-970430972E08}"/>
              </a:ext>
            </a:extLst>
          </p:cNvPr>
          <p:cNvSpPr/>
          <p:nvPr/>
        </p:nvSpPr>
        <p:spPr>
          <a:xfrm>
            <a:off x="8474696" y="1675111"/>
            <a:ext cx="273378" cy="16968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54DB30-1473-99F5-7E7A-990168D61BE9}"/>
              </a:ext>
            </a:extLst>
          </p:cNvPr>
          <p:cNvSpPr/>
          <p:nvPr/>
        </p:nvSpPr>
        <p:spPr>
          <a:xfrm>
            <a:off x="4751109" y="4632686"/>
            <a:ext cx="1411819" cy="32192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Måle bil  </a:t>
            </a:r>
          </a:p>
        </p:txBody>
      </p:sp>
    </p:spTree>
    <p:extLst>
      <p:ext uri="{BB962C8B-B14F-4D97-AF65-F5344CB8AC3E}">
        <p14:creationId xmlns:p14="http://schemas.microsoft.com/office/powerpoint/2010/main" val="266935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618322-CEB4-D29D-A311-13D892ACC6F7}"/>
              </a:ext>
            </a:extLst>
          </p:cNvPr>
          <p:cNvSpPr txBox="1"/>
          <p:nvPr/>
        </p:nvSpPr>
        <p:spPr>
          <a:xfrm>
            <a:off x="146146" y="2871262"/>
            <a:ext cx="7970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nb-NO" dirty="0"/>
          </a:p>
          <a:p>
            <a:r>
              <a:rPr lang="nb-NO" dirty="0" err="1"/>
              <a:t>PhD’ene</a:t>
            </a:r>
            <a:r>
              <a:rPr lang="nb-NO" dirty="0"/>
              <a:t> blir tatt inn i folden til </a:t>
            </a:r>
            <a:r>
              <a:rPr lang="nb-NO" dirty="0" err="1"/>
              <a:t>forskningsenteret</a:t>
            </a:r>
            <a:r>
              <a:rPr lang="nb-NO" dirty="0"/>
              <a:t> Green2050s forskerutdanningsprogram. Her arrangeres det jevnlige seminarer </a:t>
            </a:r>
          </a:p>
          <a:p>
            <a:endParaRPr lang="nb-NO" dirty="0"/>
          </a:p>
          <a:p>
            <a:r>
              <a:rPr lang="nb-NO" dirty="0"/>
              <a:t>Tiden er nå moden får å koble sammen fagpersoner fra teknologi- prosjektene, arealplan, miljøpakkeprosjekter med studenter, </a:t>
            </a:r>
            <a:r>
              <a:rPr lang="nb-NO" dirty="0" err="1"/>
              <a:t>PhDer</a:t>
            </a:r>
            <a:r>
              <a:rPr lang="nb-NO" dirty="0"/>
              <a:t>, forskere og veiledere fra NTNU – utvikling av problemstillinger i fellesskap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3B71D8-3BB3-4F01-636C-4CC5635B9A5B}"/>
              </a:ext>
            </a:extLst>
          </p:cNvPr>
          <p:cNvCxnSpPr/>
          <p:nvPr/>
        </p:nvCxnSpPr>
        <p:spPr>
          <a:xfrm>
            <a:off x="1191312" y="2281257"/>
            <a:ext cx="9756742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643947A-A800-39D0-DB0F-59AF5C157646}"/>
              </a:ext>
            </a:extLst>
          </p:cNvPr>
          <p:cNvSpPr txBox="1"/>
          <p:nvPr/>
        </p:nvSpPr>
        <p:spPr>
          <a:xfrm>
            <a:off x="2623600" y="1271182"/>
            <a:ext cx="2250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Teknologi</a:t>
            </a:r>
            <a:endParaRPr lang="en-US" dirty="0"/>
          </a:p>
          <a:p>
            <a:r>
              <a:rPr lang="en-US" dirty="0" err="1"/>
              <a:t>samling</a:t>
            </a:r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47D83-9F3F-8F51-F5F5-FF9F236B6296}"/>
              </a:ext>
            </a:extLst>
          </p:cNvPr>
          <p:cNvSpPr txBox="1"/>
          <p:nvPr/>
        </p:nvSpPr>
        <p:spPr>
          <a:xfrm>
            <a:off x="2724280" y="1905198"/>
            <a:ext cx="1251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Mars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AD9A92-6623-F473-F726-B7A2D39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12" y="-9803"/>
            <a:ext cx="9324703" cy="1325563"/>
          </a:xfrm>
        </p:spPr>
        <p:txBody>
          <a:bodyPr/>
          <a:lstStyle/>
          <a:p>
            <a:r>
              <a:rPr lang="nb-NO" dirty="0"/>
              <a:t>Planlagte felles arenaer 2023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5FBAC-9469-4BB7-DAFA-0F3D84D35B2D}"/>
              </a:ext>
            </a:extLst>
          </p:cNvPr>
          <p:cNvSpPr txBox="1"/>
          <p:nvPr/>
        </p:nvSpPr>
        <p:spPr>
          <a:xfrm>
            <a:off x="3748924" y="2698865"/>
            <a:ext cx="2721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PhD-</a:t>
            </a:r>
            <a:r>
              <a:rPr lang="en-US" dirty="0" err="1"/>
              <a:t>samling</a:t>
            </a:r>
            <a:endParaRPr lang="nb-NO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10B02-C089-B7C5-0A79-80A3E04B436F}"/>
              </a:ext>
            </a:extLst>
          </p:cNvPr>
          <p:cNvSpPr txBox="1"/>
          <p:nvPr/>
        </p:nvSpPr>
        <p:spPr>
          <a:xfrm>
            <a:off x="3990485" y="2380914"/>
            <a:ext cx="1119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April</a:t>
            </a:r>
            <a:endParaRPr lang="nb-NO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842F88-F445-023A-01CF-BE7BC5D770F7}"/>
              </a:ext>
            </a:extLst>
          </p:cNvPr>
          <p:cNvSpPr txBox="1"/>
          <p:nvPr/>
        </p:nvSpPr>
        <p:spPr>
          <a:xfrm>
            <a:off x="5121112" y="1548181"/>
            <a:ext cx="2137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MoST-seminaret</a:t>
            </a:r>
            <a:endParaRPr lang="nb-NO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7A3DA0-85E0-BDA3-FEDE-F019383247B2}"/>
              </a:ext>
            </a:extLst>
          </p:cNvPr>
          <p:cNvSpPr txBox="1"/>
          <p:nvPr/>
        </p:nvSpPr>
        <p:spPr>
          <a:xfrm>
            <a:off x="5614838" y="1548181"/>
            <a:ext cx="112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	Mai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864F80-D800-4821-3291-480EBA351A4D}"/>
              </a:ext>
            </a:extLst>
          </p:cNvPr>
          <p:cNvSpPr txBox="1"/>
          <p:nvPr/>
        </p:nvSpPr>
        <p:spPr>
          <a:xfrm>
            <a:off x="7166400" y="2644844"/>
            <a:ext cx="160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Kåring av beste</a:t>
            </a:r>
          </a:p>
          <a:p>
            <a:r>
              <a:rPr lang="nb-NO" dirty="0"/>
              <a:t> Master2023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BF5CF0-1ED2-C65C-561A-7F958575E257}"/>
              </a:ext>
            </a:extLst>
          </p:cNvPr>
          <p:cNvSpPr txBox="1"/>
          <p:nvPr/>
        </p:nvSpPr>
        <p:spPr>
          <a:xfrm>
            <a:off x="7666569" y="2329533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Aug.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ABCD51-7DD9-7CCE-687D-59DE4C1D43F9}"/>
              </a:ext>
            </a:extLst>
          </p:cNvPr>
          <p:cNvSpPr txBox="1"/>
          <p:nvPr/>
        </p:nvSpPr>
        <p:spPr>
          <a:xfrm flipH="1">
            <a:off x="8767055" y="1283287"/>
            <a:ext cx="1477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Abelsgate</a:t>
            </a:r>
            <a:endParaRPr lang="nb-NO" dirty="0"/>
          </a:p>
          <a:p>
            <a:r>
              <a:rPr lang="nb-NO" dirty="0"/>
              <a:t>Festival</a:t>
            </a:r>
          </a:p>
          <a:p>
            <a:r>
              <a:rPr lang="nb-NO" dirty="0"/>
              <a:t>Sept.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D2679A-EC33-0910-8FD4-BF943C5BB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9" y="5734974"/>
            <a:ext cx="2667000" cy="1000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2E28AC1-FBF3-A538-8552-FB3FFEAAD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475" y="5504352"/>
            <a:ext cx="3829050" cy="11334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CF52ABF-A374-D15E-680C-C9B897C2C734}"/>
              </a:ext>
            </a:extLst>
          </p:cNvPr>
          <p:cNvSpPr txBox="1"/>
          <p:nvPr/>
        </p:nvSpPr>
        <p:spPr>
          <a:xfrm>
            <a:off x="9790365" y="2871262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Erfarings </a:t>
            </a:r>
          </a:p>
          <a:p>
            <a:r>
              <a:rPr lang="nb-NO" dirty="0"/>
              <a:t>seminar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C5ECAD-D55B-3379-320D-27C308EF8131}"/>
              </a:ext>
            </a:extLst>
          </p:cNvPr>
          <p:cNvSpPr txBox="1"/>
          <p:nvPr/>
        </p:nvSpPr>
        <p:spPr>
          <a:xfrm>
            <a:off x="10002742" y="2329161"/>
            <a:ext cx="732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Nov/des.</a:t>
            </a:r>
          </a:p>
        </p:txBody>
      </p:sp>
    </p:spTree>
    <p:extLst>
      <p:ext uri="{BB962C8B-B14F-4D97-AF65-F5344CB8AC3E}">
        <p14:creationId xmlns:p14="http://schemas.microsoft.com/office/powerpoint/2010/main" val="2844598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EDF5DA-288F-30E5-5B70-B0A8449D3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9" y="5734974"/>
            <a:ext cx="2667000" cy="10001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45AC74-8BF8-E048-9C35-D7EB3525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77660" cy="1325563"/>
          </a:xfrm>
        </p:spPr>
        <p:txBody>
          <a:bodyPr>
            <a:normAutofit fontScale="90000"/>
          </a:bodyPr>
          <a:lstStyle/>
          <a:p>
            <a:r>
              <a:rPr lang="nb-NO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Utvalgt prosjektforberedende aktivitet fra 2023 </a:t>
            </a:r>
            <a:r>
              <a:rPr lang="nb-NO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br>
              <a:rPr lang="nb-NO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5BE2C9-67F8-FE6D-F03B-8C9DFF3E3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450" y="1476904"/>
            <a:ext cx="10781481" cy="379548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b-NO" sz="4500" b="1" dirty="0"/>
              <a:t>Område 1 </a:t>
            </a:r>
            <a:r>
              <a:rPr lang="nb-NO" sz="4800" dirty="0">
                <a:solidFill>
                  <a:srgbClr val="CCCCCC">
                    <a:lumMod val="10000"/>
                  </a:srgbClr>
                </a:solidFill>
                <a:latin typeface="Arial" panose="020B0604020202020204"/>
              </a:rPr>
              <a:t>«Aktører /personers behov og krav til god mobilitet» </a:t>
            </a:r>
          </a:p>
          <a:p>
            <a:r>
              <a:rPr lang="nb-NO" sz="4500" b="1" dirty="0"/>
              <a:t>Det er opprett dialog om samarbeid med Ski Vm – hvordan planlegge og gjennomføre verdens mest bærekraftig Ski vm ? Transport til/fra er en av nøklene </a:t>
            </a:r>
          </a:p>
          <a:p>
            <a:r>
              <a:rPr lang="nb-NO" sz="4500" b="1" dirty="0" err="1"/>
              <a:t>OrsaMajor</a:t>
            </a:r>
            <a:r>
              <a:rPr lang="nb-NO" sz="4500" b="1" dirty="0"/>
              <a:t> –summer </a:t>
            </a:r>
            <a:r>
              <a:rPr lang="nb-NO" sz="4500" b="1" dirty="0" err="1"/>
              <a:t>school</a:t>
            </a:r>
            <a:r>
              <a:rPr lang="nb-NO" sz="4500" b="1" dirty="0"/>
              <a:t> – 3 internasjonale student grupper jobbe med ulike involvering og </a:t>
            </a:r>
            <a:r>
              <a:rPr lang="nb-NO" sz="4500" b="1" dirty="0" err="1"/>
              <a:t>mobiltets</a:t>
            </a:r>
            <a:r>
              <a:rPr lang="nb-NO" sz="4500" b="1" dirty="0"/>
              <a:t> konsepter i trondheim – </a:t>
            </a:r>
          </a:p>
          <a:p>
            <a:r>
              <a:rPr lang="nb-NO" sz="4500" b="1" dirty="0" err="1"/>
              <a:t>HjemJobbHjem</a:t>
            </a:r>
            <a:r>
              <a:rPr lang="nb-NO" sz="4500" b="1" dirty="0"/>
              <a:t> – her er en av </a:t>
            </a:r>
            <a:r>
              <a:rPr lang="nb-NO" sz="4500" b="1" dirty="0" err="1"/>
              <a:t>phd</a:t>
            </a:r>
            <a:r>
              <a:rPr lang="nb-NO" sz="4500" b="1" dirty="0"/>
              <a:t> utplassert i høst</a:t>
            </a:r>
          </a:p>
          <a:p>
            <a:r>
              <a:rPr lang="nb-NO" sz="4500" b="1" dirty="0"/>
              <a:t>Trondheim kommune – MOS samhandling om mulig test områder for </a:t>
            </a:r>
            <a:r>
              <a:rPr lang="nb-NO" sz="4500" b="1" dirty="0" err="1"/>
              <a:t>intenvsjonner</a:t>
            </a:r>
            <a:endParaRPr lang="nb-NO" sz="4500" b="1" dirty="0"/>
          </a:p>
          <a:p>
            <a:pPr marL="0" indent="0">
              <a:buNone/>
            </a:pPr>
            <a:r>
              <a:rPr lang="nb-NO" sz="4600" b="1" dirty="0"/>
              <a:t>Område 2 Bærekraftigmobilitet som et integrert system(modellering og planlegging)</a:t>
            </a:r>
          </a:p>
          <a:p>
            <a:r>
              <a:rPr lang="nb-NO" sz="4600" b="1" dirty="0"/>
              <a:t>Utvikling av en større reisevane undersøkelse – som kan gi data inn til DT.</a:t>
            </a:r>
          </a:p>
          <a:p>
            <a:pPr marL="0" indent="0">
              <a:buNone/>
            </a:pPr>
            <a:r>
              <a:rPr lang="nb-NO" sz="4600" b="1" dirty="0"/>
              <a:t>Område 3  «Digitale Teknologier og mobilitet» </a:t>
            </a:r>
            <a:endParaRPr lang="en-US" sz="4600" b="1" dirty="0"/>
          </a:p>
          <a:p>
            <a:r>
              <a:rPr lang="en-US" sz="4600" b="1" dirty="0"/>
              <a:t>Det </a:t>
            </a:r>
            <a:r>
              <a:rPr lang="nb-NO" sz="4600" b="1" dirty="0"/>
              <a:t>jobbes med utvikles en søknad knyttet til </a:t>
            </a:r>
            <a:r>
              <a:rPr lang="nb-NO" sz="4600" b="1" dirty="0" err="1"/>
              <a:t>digaital</a:t>
            </a:r>
            <a:r>
              <a:rPr lang="nb-NO" sz="4600" b="1" dirty="0"/>
              <a:t> </a:t>
            </a:r>
            <a:r>
              <a:rPr lang="nb-NO" sz="4600" b="1" dirty="0" err="1"/>
              <a:t>infrastrukt</a:t>
            </a:r>
            <a:r>
              <a:rPr lang="nb-NO" sz="4600" b="1" dirty="0"/>
              <a:t> (15 </a:t>
            </a:r>
            <a:r>
              <a:rPr lang="nb-NO" sz="4600" b="1" dirty="0" err="1"/>
              <a:t>mill</a:t>
            </a:r>
            <a:r>
              <a:rPr lang="nb-NO" sz="4600" b="1" dirty="0"/>
              <a:t> ) </a:t>
            </a:r>
            <a:r>
              <a:rPr lang="nb-NO" sz="4600" b="1" dirty="0" err="1"/>
              <a:t>DigINN</a:t>
            </a:r>
            <a:r>
              <a:rPr lang="nb-NO" sz="4600" b="1" dirty="0"/>
              <a:t> – skal leveres des. – hvor </a:t>
            </a:r>
            <a:r>
              <a:rPr lang="nb-NO" sz="4600" b="1" dirty="0" err="1"/>
              <a:t>MoST</a:t>
            </a:r>
            <a:r>
              <a:rPr lang="nb-NO" sz="4600" b="1" dirty="0"/>
              <a:t> men også andre partnere over hele landet er ønsket med</a:t>
            </a:r>
          </a:p>
          <a:p>
            <a:r>
              <a:rPr lang="nb-NO" sz="4600" b="1" dirty="0"/>
              <a:t>El- vei – her er det startet opp arbeidet med å koble </a:t>
            </a:r>
            <a:r>
              <a:rPr lang="nb-NO" sz="4600" b="1" dirty="0" err="1"/>
              <a:t>MoST</a:t>
            </a:r>
            <a:r>
              <a:rPr lang="nb-NO" sz="4600" b="1" dirty="0"/>
              <a:t> mot prosjektet </a:t>
            </a:r>
          </a:p>
          <a:p>
            <a:r>
              <a:rPr lang="nb-NO" sz="4600" b="1" dirty="0" err="1"/>
              <a:t>BiG</a:t>
            </a:r>
            <a:r>
              <a:rPr lang="nb-NO" sz="4600" b="1" dirty="0"/>
              <a:t> Data – </a:t>
            </a:r>
            <a:r>
              <a:rPr lang="nb-NO" sz="4600" b="1" dirty="0" err="1"/>
              <a:t>MoST</a:t>
            </a:r>
            <a:r>
              <a:rPr lang="nb-NO" sz="4600" b="1" dirty="0"/>
              <a:t> er koblet på og startet samarbeide med </a:t>
            </a:r>
            <a:r>
              <a:rPr lang="nb-NO" sz="4600" b="1" dirty="0" err="1"/>
              <a:t>AtB</a:t>
            </a:r>
            <a:r>
              <a:rPr lang="nb-NO" sz="4600" b="1" dirty="0"/>
              <a:t>, Telenor, SVV mfl om data deling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4600" b="1" dirty="0"/>
          </a:p>
          <a:p>
            <a:pPr marL="0" lvl="0" indent="0">
              <a:buNone/>
            </a:pPr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C2EEF0-C2AD-64EC-771E-A0373648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098" y="5668298"/>
            <a:ext cx="38290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4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618322-CEB4-D29D-A311-13D892ACC6F7}"/>
              </a:ext>
            </a:extLst>
          </p:cNvPr>
          <p:cNvSpPr txBox="1"/>
          <p:nvPr/>
        </p:nvSpPr>
        <p:spPr>
          <a:xfrm>
            <a:off x="263951" y="1152531"/>
            <a:ext cx="44400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</a:t>
            </a:r>
            <a:r>
              <a:rPr lang="en-US" dirty="0" err="1"/>
              <a:t>masteroppgaver</a:t>
            </a:r>
            <a:r>
              <a:rPr lang="en-US" dirty="0"/>
              <a:t> er </a:t>
            </a:r>
            <a:r>
              <a:rPr lang="en-US" dirty="0" err="1"/>
              <a:t>underveis</a:t>
            </a:r>
            <a:r>
              <a:rPr lang="en-US" dirty="0"/>
              <a:t> i 2023: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Forskningsassistenter</a:t>
            </a:r>
            <a:r>
              <a:rPr lang="en-US" dirty="0"/>
              <a:t> er under </a:t>
            </a:r>
            <a:r>
              <a:rPr lang="en-US" dirty="0" err="1"/>
              <a:t>hyring</a:t>
            </a:r>
            <a:r>
              <a:rPr lang="en-US" dirty="0"/>
              <a:t>: </a:t>
            </a:r>
            <a:r>
              <a:rPr lang="en-US" dirty="0" err="1"/>
              <a:t>første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er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Eline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Hernes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404434-06E9-727B-92EB-1D69C20DC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9" y="5734974"/>
            <a:ext cx="2667000" cy="10001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C0F4637-BD2F-476C-2DCD-40098FE3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760" y="365124"/>
            <a:ext cx="9324703" cy="1325563"/>
          </a:xfrm>
        </p:spPr>
        <p:txBody>
          <a:bodyPr/>
          <a:lstStyle/>
          <a:p>
            <a:r>
              <a:rPr lang="en-US" b="1" dirty="0" err="1"/>
              <a:t>Forskningsaktiviteter</a:t>
            </a:r>
            <a:r>
              <a:rPr lang="en-US" b="1" dirty="0"/>
              <a:t> – </a:t>
            </a:r>
            <a:r>
              <a:rPr lang="en-US" b="1" dirty="0" err="1"/>
              <a:t>til</a:t>
            </a:r>
            <a:r>
              <a:rPr lang="en-US" b="1" dirty="0"/>
              <a:t> info</a:t>
            </a:r>
            <a:br>
              <a:rPr lang="en-US" b="1" dirty="0"/>
            </a:b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BF27D-5D3E-6189-A119-DFB487FEC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098" y="5668298"/>
            <a:ext cx="3829050" cy="1133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E3E993-6977-285D-017F-512240C81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886" y="1044221"/>
            <a:ext cx="7118366" cy="43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5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6E34CB-B8BA-9D31-ABB1-21A8A211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" b="-3"/>
          <a:stretch/>
        </p:blipFill>
        <p:spPr bwMode="auto">
          <a:xfrm>
            <a:off x="259703" y="1311072"/>
            <a:ext cx="2843175" cy="2843177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8557C8-2B67-A11F-7D62-139E44550680}"/>
              </a:ext>
            </a:extLst>
          </p:cNvPr>
          <p:cNvSpPr txBox="1"/>
          <p:nvPr/>
        </p:nvSpPr>
        <p:spPr>
          <a:xfrm>
            <a:off x="71312" y="4249954"/>
            <a:ext cx="4924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3C3C3C"/>
                </a:solidFill>
                <a:effectLst/>
                <a:latin typeface="+mj-lt"/>
              </a:rPr>
              <a:t>Marius G. </a:t>
            </a:r>
            <a:r>
              <a:rPr lang="en-US" b="1" i="0" dirty="0" err="1">
                <a:solidFill>
                  <a:srgbClr val="3C3C3C"/>
                </a:solidFill>
                <a:effectLst/>
                <a:latin typeface="+mj-lt"/>
              </a:rPr>
              <a:t>Vigen</a:t>
            </a:r>
            <a:r>
              <a:rPr lang="en-US" b="1" i="0" dirty="0">
                <a:solidFill>
                  <a:srgbClr val="3C3C3C"/>
                </a:solidFill>
                <a:effectLst/>
                <a:latin typeface="+mj-lt"/>
              </a:rPr>
              <a:t>  </a:t>
            </a:r>
          </a:p>
          <a:p>
            <a:r>
              <a:rPr lang="nb-NO" b="0" i="0" dirty="0">
                <a:solidFill>
                  <a:srgbClr val="3C3C3C"/>
                </a:solidFill>
                <a:effectLst/>
                <a:latin typeface="+mj-lt"/>
              </a:rPr>
              <a:t>PhD-kandidat ved Institutt for sosiologi og statsvitenskap (ISS) </a:t>
            </a:r>
          </a:p>
          <a:p>
            <a:r>
              <a:rPr lang="nb-NO" dirty="0">
                <a:solidFill>
                  <a:srgbClr val="3C3C3C"/>
                </a:solidFill>
                <a:latin typeface="+mj-lt"/>
              </a:rPr>
              <a:t>T</a:t>
            </a:r>
            <a:r>
              <a:rPr lang="nb-NO" b="0" i="0" dirty="0">
                <a:solidFill>
                  <a:srgbClr val="3C3C3C"/>
                </a:solidFill>
                <a:effectLst/>
                <a:latin typeface="+mj-lt"/>
              </a:rPr>
              <a:t>ema: Muligheter for deltakelse og individuell involvering i å transformere urbane bomiljøer.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821CA-4DC6-9AB6-C89A-47B1DC1A2308}"/>
              </a:ext>
            </a:extLst>
          </p:cNvPr>
          <p:cNvSpPr txBox="1"/>
          <p:nvPr/>
        </p:nvSpPr>
        <p:spPr>
          <a:xfrm>
            <a:off x="5274023" y="32446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05926-D520-8527-A445-50A9D96CC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39" y="5725547"/>
            <a:ext cx="2667000" cy="100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1FB5A-D037-1381-453F-85A2D2256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9528" y="5675757"/>
            <a:ext cx="3829050" cy="1133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A7E466-7E7B-4DC4-8448-DDE59731FEF9}"/>
              </a:ext>
            </a:extLst>
          </p:cNvPr>
          <p:cNvSpPr txBox="1"/>
          <p:nvPr/>
        </p:nvSpPr>
        <p:spPr>
          <a:xfrm>
            <a:off x="3197146" y="-81688"/>
            <a:ext cx="85754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10 </a:t>
            </a:r>
            <a:r>
              <a:rPr lang="en-US" sz="3200" dirty="0" err="1"/>
              <a:t>stipendiater</a:t>
            </a:r>
            <a:r>
              <a:rPr lang="en-US" sz="3200" dirty="0"/>
              <a:t> er </a:t>
            </a:r>
            <a:r>
              <a:rPr lang="en-US" sz="3200" dirty="0" err="1"/>
              <a:t>ankommet</a:t>
            </a:r>
            <a:r>
              <a:rPr lang="en-US" sz="3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B37546-EB85-72A8-39F5-13B741F79674}"/>
              </a:ext>
            </a:extLst>
          </p:cNvPr>
          <p:cNvSpPr txBox="1"/>
          <p:nvPr/>
        </p:nvSpPr>
        <p:spPr>
          <a:xfrm>
            <a:off x="628627" y="-142098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Område 1</a:t>
            </a:r>
          </a:p>
          <a:p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Aktører /personers behov og </a:t>
            </a:r>
          </a:p>
          <a:p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krav til god mobilitet»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73C59-4587-9289-6832-E5A63E1B2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6667" y="55319"/>
            <a:ext cx="2638425" cy="2390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546941-ED70-E79A-F0E2-7C1F590BFBB9}"/>
              </a:ext>
            </a:extLst>
          </p:cNvPr>
          <p:cNvSpPr txBox="1"/>
          <p:nvPr/>
        </p:nvSpPr>
        <p:spPr>
          <a:xfrm>
            <a:off x="8219911" y="2726317"/>
            <a:ext cx="4063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/>
              </a:rPr>
              <a:t>Aashish Adhikari</a:t>
            </a:r>
            <a:endParaRPr lang="nb-NO" dirty="0"/>
          </a:p>
          <a:p>
            <a:pPr algn="l"/>
            <a:r>
              <a:rPr lang="en-US" b="1" i="0" dirty="0">
                <a:solidFill>
                  <a:srgbClr val="3C3C3C"/>
                </a:solidFill>
                <a:effectLst/>
                <a:latin typeface="+mj-lt"/>
              </a:rPr>
              <a:t>Marius G. </a:t>
            </a:r>
            <a:r>
              <a:rPr lang="nb-NO" b="0" i="0" dirty="0">
                <a:solidFill>
                  <a:srgbClr val="3C3C3C"/>
                </a:solidFill>
                <a:effectLst/>
                <a:latin typeface="+mj-lt"/>
              </a:rPr>
              <a:t>PhD-kandidat ved Institutt for </a:t>
            </a:r>
            <a:r>
              <a:rPr lang="nb-NO" dirty="0">
                <a:solidFill>
                  <a:srgbClr val="3C3C3C"/>
                </a:solidFill>
                <a:latin typeface="+mj-lt"/>
              </a:rPr>
              <a:t>Bygg og miljøteknikk</a:t>
            </a:r>
            <a:endParaRPr lang="nb-NO" b="0" i="0" dirty="0">
              <a:solidFill>
                <a:srgbClr val="3C3C3C"/>
              </a:solidFill>
              <a:effectLst/>
              <a:latin typeface="+mj-lt"/>
            </a:endParaRPr>
          </a:p>
          <a:p>
            <a:r>
              <a:rPr lang="nb-NO" dirty="0">
                <a:solidFill>
                  <a:srgbClr val="3C3C3C"/>
                </a:solidFill>
                <a:latin typeface="+mj-lt"/>
              </a:rPr>
              <a:t>T</a:t>
            </a:r>
            <a:r>
              <a:rPr lang="nb-NO" b="0" i="0" dirty="0">
                <a:solidFill>
                  <a:srgbClr val="3C3C3C"/>
                </a:solidFill>
                <a:effectLst/>
                <a:latin typeface="+mj-lt"/>
              </a:rPr>
              <a:t>ema. Involvering av innbyggere i byplanlegging 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B0E991-FC98-A807-C556-FF3C2FCB8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87" y="1212705"/>
            <a:ext cx="2333625" cy="23907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38E626-270E-D1D2-BB6A-F3174A13B596}"/>
              </a:ext>
            </a:extLst>
          </p:cNvPr>
          <p:cNvSpPr txBox="1"/>
          <p:nvPr/>
        </p:nvSpPr>
        <p:spPr>
          <a:xfrm>
            <a:off x="4962176" y="4249954"/>
            <a:ext cx="50453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 err="1">
                <a:effectLst/>
              </a:rPr>
              <a:t>Jarvis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Suslowicz</a:t>
            </a:r>
            <a:endParaRPr lang="nb-NO" dirty="0">
              <a:effectLst/>
            </a:endParaRPr>
          </a:p>
          <a:p>
            <a:r>
              <a:rPr lang="nb-NO" b="1" dirty="0" err="1">
                <a:effectLst/>
              </a:rPr>
              <a:t>Instutt</a:t>
            </a:r>
            <a:r>
              <a:rPr lang="nb-NO" b="1" dirty="0">
                <a:effectLst/>
              </a:rPr>
              <a:t> for </a:t>
            </a:r>
            <a:r>
              <a:rPr lang="nb-NO" b="1" dirty="0" err="1">
                <a:effectLst/>
              </a:rPr>
              <a:t>Arketektur</a:t>
            </a:r>
            <a:r>
              <a:rPr lang="nb-NO" b="1" dirty="0">
                <a:effectLst/>
              </a:rPr>
              <a:t> og </a:t>
            </a:r>
          </a:p>
          <a:p>
            <a:r>
              <a:rPr lang="nb-NO" b="1" dirty="0">
                <a:effectLst/>
              </a:rPr>
              <a:t>Taktisk urbanisme – kan ad hoc,</a:t>
            </a:r>
            <a:br>
              <a:rPr lang="nb-NO" dirty="0">
                <a:effectLst/>
              </a:rPr>
            </a:br>
            <a:r>
              <a:rPr lang="nb-NO" b="1" dirty="0">
                <a:effectLst/>
              </a:rPr>
              <a:t>midlertidige og rimelige offentlige rom</a:t>
            </a:r>
            <a:br>
              <a:rPr lang="nb-NO" dirty="0">
                <a:effectLst/>
              </a:rPr>
            </a:br>
            <a:r>
              <a:rPr lang="nb-NO" b="1" dirty="0">
                <a:effectLst/>
              </a:rPr>
              <a:t>inngrep støtter byplanlegging for</a:t>
            </a:r>
            <a:br>
              <a:rPr lang="nb-NO" dirty="0">
                <a:effectLst/>
              </a:rPr>
            </a:br>
            <a:r>
              <a:rPr lang="nb-NO" b="1" dirty="0">
                <a:effectLst/>
              </a:rPr>
              <a:t>gå sykling og kollektivtransport?</a:t>
            </a:r>
            <a:endParaRPr lang="nb-NO" dirty="0">
              <a:effectLst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332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rgbClr val="0C0C0C"/>
      </a:dk1>
      <a:lt1>
        <a:srgbClr val="FFFFFF"/>
      </a:lt1>
      <a:dk2>
        <a:srgbClr val="B2D341"/>
      </a:dk2>
      <a:lt2>
        <a:srgbClr val="F2F2F2"/>
      </a:lt2>
      <a:accent1>
        <a:srgbClr val="B2D341"/>
      </a:accent1>
      <a:accent2>
        <a:srgbClr val="8FA740"/>
      </a:accent2>
      <a:accent3>
        <a:srgbClr val="3CBFBE"/>
      </a:accent3>
      <a:accent4>
        <a:srgbClr val="00509E"/>
      </a:accent4>
      <a:accent5>
        <a:srgbClr val="F7D019"/>
      </a:accent5>
      <a:accent6>
        <a:srgbClr val="ED8013"/>
      </a:accent6>
      <a:hlink>
        <a:srgbClr val="318B8E"/>
      </a:hlink>
      <a:folHlink>
        <a:srgbClr val="858585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Green2050_Enkel.potx" id="{2C2EF458-9977-4329-A565-3C32F1EE9DA4}" vid="{EE689E47-3D24-405C-BBFC-B64AA30C27AB}"/>
    </a:ext>
  </a:extLst>
</a:theme>
</file>

<file path=ppt/theme/theme2.xml><?xml version="1.0" encoding="utf-8"?>
<a:theme xmlns:a="http://schemas.openxmlformats.org/drawingml/2006/main" name="2_Tek_land_bot_no">
  <a:themeElements>
    <a:clrScheme name="Tek_land_bot_no 8">
      <a:dk1>
        <a:srgbClr val="003366"/>
      </a:dk1>
      <a:lt1>
        <a:srgbClr val="FFFFFF"/>
      </a:lt1>
      <a:dk2>
        <a:srgbClr val="003366"/>
      </a:dk2>
      <a:lt2>
        <a:srgbClr val="CCCCCC"/>
      </a:lt2>
      <a:accent1>
        <a:srgbClr val="FFFFFF"/>
      </a:accent1>
      <a:accent2>
        <a:srgbClr val="FF6600"/>
      </a:accent2>
      <a:accent3>
        <a:srgbClr val="FFFFFF"/>
      </a:accent3>
      <a:accent4>
        <a:srgbClr val="002A56"/>
      </a:accent4>
      <a:accent5>
        <a:srgbClr val="FFFFFF"/>
      </a:accent5>
      <a:accent6>
        <a:srgbClr val="E75C00"/>
      </a:accent6>
      <a:hlink>
        <a:srgbClr val="009999"/>
      </a:hlink>
      <a:folHlink>
        <a:srgbClr val="993399"/>
      </a:folHlink>
    </a:clrScheme>
    <a:fontScheme name="Tek_land_bot_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k_land_bot_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_land_bot_n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_land_bot_n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_land_bot_n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_land_bot_n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_land_bot_n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_land_bot_n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_land_bot_no 8">
        <a:dk1>
          <a:srgbClr val="003366"/>
        </a:dk1>
        <a:lt1>
          <a:srgbClr val="FFFFFF"/>
        </a:lt1>
        <a:dk2>
          <a:srgbClr val="003366"/>
        </a:dk2>
        <a:lt2>
          <a:srgbClr val="CCCCCC"/>
        </a:lt2>
        <a:accent1>
          <a:srgbClr val="FFFFFF"/>
        </a:accent1>
        <a:accent2>
          <a:srgbClr val="FF6600"/>
        </a:accent2>
        <a:accent3>
          <a:srgbClr val="FFFFFF"/>
        </a:accent3>
        <a:accent4>
          <a:srgbClr val="002A56"/>
        </a:accent4>
        <a:accent5>
          <a:srgbClr val="FFFFFF"/>
        </a:accent5>
        <a:accent6>
          <a:srgbClr val="E75C00"/>
        </a:accent6>
        <a:hlink>
          <a:srgbClr val="009999"/>
        </a:hlink>
        <a:folHlink>
          <a:srgbClr val="99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C0C0C"/>
    </a:dk1>
    <a:lt1>
      <a:srgbClr val="FFFFFF"/>
    </a:lt1>
    <a:dk2>
      <a:srgbClr val="B2D341"/>
    </a:dk2>
    <a:lt2>
      <a:srgbClr val="F2F2F2"/>
    </a:lt2>
    <a:accent1>
      <a:srgbClr val="B2D341"/>
    </a:accent1>
    <a:accent2>
      <a:srgbClr val="8FA740"/>
    </a:accent2>
    <a:accent3>
      <a:srgbClr val="3CBFBE"/>
    </a:accent3>
    <a:accent4>
      <a:srgbClr val="00509E"/>
    </a:accent4>
    <a:accent5>
      <a:srgbClr val="F7D019"/>
    </a:accent5>
    <a:accent6>
      <a:srgbClr val="ED8013"/>
    </a:accent6>
    <a:hlink>
      <a:srgbClr val="318B8E"/>
    </a:hlink>
    <a:folHlink>
      <a:srgbClr val="858585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C0C0C"/>
    </a:dk1>
    <a:lt1>
      <a:srgbClr val="FFFFFF"/>
    </a:lt1>
    <a:dk2>
      <a:srgbClr val="B2D341"/>
    </a:dk2>
    <a:lt2>
      <a:srgbClr val="F2F2F2"/>
    </a:lt2>
    <a:accent1>
      <a:srgbClr val="B2D341"/>
    </a:accent1>
    <a:accent2>
      <a:srgbClr val="8FA740"/>
    </a:accent2>
    <a:accent3>
      <a:srgbClr val="3CBFBE"/>
    </a:accent3>
    <a:accent4>
      <a:srgbClr val="00509E"/>
    </a:accent4>
    <a:accent5>
      <a:srgbClr val="F7D019"/>
    </a:accent5>
    <a:accent6>
      <a:srgbClr val="ED8013"/>
    </a:accent6>
    <a:hlink>
      <a:srgbClr val="318B8E"/>
    </a:hlink>
    <a:folHlink>
      <a:srgbClr val="858585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0C0C0C"/>
    </a:dk1>
    <a:lt1>
      <a:srgbClr val="FFFFFF"/>
    </a:lt1>
    <a:dk2>
      <a:srgbClr val="B2D341"/>
    </a:dk2>
    <a:lt2>
      <a:srgbClr val="F2F2F2"/>
    </a:lt2>
    <a:accent1>
      <a:srgbClr val="B2D341"/>
    </a:accent1>
    <a:accent2>
      <a:srgbClr val="8FA740"/>
    </a:accent2>
    <a:accent3>
      <a:srgbClr val="3CBFBE"/>
    </a:accent3>
    <a:accent4>
      <a:srgbClr val="00509E"/>
    </a:accent4>
    <a:accent5>
      <a:srgbClr val="F7D019"/>
    </a:accent5>
    <a:accent6>
      <a:srgbClr val="ED8013"/>
    </a:accent6>
    <a:hlink>
      <a:srgbClr val="318B8E"/>
    </a:hlink>
    <a:folHlink>
      <a:srgbClr val="858585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0C0C0C"/>
    </a:dk1>
    <a:lt1>
      <a:srgbClr val="FFFFFF"/>
    </a:lt1>
    <a:dk2>
      <a:srgbClr val="B2D341"/>
    </a:dk2>
    <a:lt2>
      <a:srgbClr val="F2F2F2"/>
    </a:lt2>
    <a:accent1>
      <a:srgbClr val="B2D341"/>
    </a:accent1>
    <a:accent2>
      <a:srgbClr val="8FA740"/>
    </a:accent2>
    <a:accent3>
      <a:srgbClr val="3CBFBE"/>
    </a:accent3>
    <a:accent4>
      <a:srgbClr val="00509E"/>
    </a:accent4>
    <a:accent5>
      <a:srgbClr val="F7D019"/>
    </a:accent5>
    <a:accent6>
      <a:srgbClr val="ED8013"/>
    </a:accent6>
    <a:hlink>
      <a:srgbClr val="318B8E"/>
    </a:hlink>
    <a:folHlink>
      <a:srgbClr val="858585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val="0C0C0C"/>
    </a:dk1>
    <a:lt1>
      <a:srgbClr val="FFFFFF"/>
    </a:lt1>
    <a:dk2>
      <a:srgbClr val="B2D341"/>
    </a:dk2>
    <a:lt2>
      <a:srgbClr val="F2F2F2"/>
    </a:lt2>
    <a:accent1>
      <a:srgbClr val="B2D341"/>
    </a:accent1>
    <a:accent2>
      <a:srgbClr val="8FA740"/>
    </a:accent2>
    <a:accent3>
      <a:srgbClr val="3CBFBE"/>
    </a:accent3>
    <a:accent4>
      <a:srgbClr val="00509E"/>
    </a:accent4>
    <a:accent5>
      <a:srgbClr val="F7D019"/>
    </a:accent5>
    <a:accent6>
      <a:srgbClr val="ED8013"/>
    </a:accent6>
    <a:hlink>
      <a:srgbClr val="318B8E"/>
    </a:hlink>
    <a:folHlink>
      <a:srgbClr val="85858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843</Words>
  <Application>Microsoft Office PowerPoint</Application>
  <PresentationFormat>Widescreen</PresentationFormat>
  <Paragraphs>163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Unicode MS</vt:lpstr>
      <vt:lpstr>Calibri</vt:lpstr>
      <vt:lpstr>Open Sans Light</vt:lpstr>
      <vt:lpstr>Open Sans Semibold</vt:lpstr>
      <vt:lpstr>Symbol</vt:lpstr>
      <vt:lpstr>Times New Roman</vt:lpstr>
      <vt:lpstr>Wingdings</vt:lpstr>
      <vt:lpstr>Office-tema</vt:lpstr>
      <vt:lpstr>2_Tek_land_bot_no</vt:lpstr>
      <vt:lpstr>Clip</vt:lpstr>
      <vt:lpstr>MobilitetsLab Stor- Trondheim </vt:lpstr>
      <vt:lpstr>PowerPoint Presentation</vt:lpstr>
      <vt:lpstr>Sammen skaper vi nye løsninger for bymobiltet </vt:lpstr>
      <vt:lpstr>Vår felles  kommunikasjonsplattform</vt:lpstr>
      <vt:lpstr>«Living lab»- hvordan koble prosjekter og folk</vt:lpstr>
      <vt:lpstr>Planlagte felles arenaer 2023 </vt:lpstr>
      <vt:lpstr>Utvalgt prosjektforberedende aktivitet fra 2023 : </vt:lpstr>
      <vt:lpstr>Forskningsaktiviteter – til info </vt:lpstr>
      <vt:lpstr>PowerPoint Presentation</vt:lpstr>
      <vt:lpstr>Tre har startet på området 2 Bærekraftig mobilitet som et integrert system (modellering og planlegging)</vt:lpstr>
      <vt:lpstr>PowerPoint Presentation</vt:lpstr>
      <vt:lpstr>Ledelse organisering av MoST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Jardar Lohne</dc:creator>
  <cp:lastModifiedBy>Agnar Johansen</cp:lastModifiedBy>
  <cp:revision>7</cp:revision>
  <dcterms:created xsi:type="dcterms:W3CDTF">2023-02-15T12:36:03Z</dcterms:created>
  <dcterms:modified xsi:type="dcterms:W3CDTF">2023-10-25T08:10:55Z</dcterms:modified>
</cp:coreProperties>
</file>